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sldIdLst>
    <p:sldId id="256" r:id="rId2"/>
    <p:sldId id="263" r:id="rId3"/>
    <p:sldId id="257" r:id="rId4"/>
    <p:sldId id="258" r:id="rId5"/>
    <p:sldId id="264" r:id="rId6"/>
    <p:sldId id="259" r:id="rId7"/>
    <p:sldId id="260" r:id="rId8"/>
    <p:sldId id="265" r:id="rId9"/>
    <p:sldId id="261" r:id="rId10"/>
    <p:sldId id="262"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558"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9DAAD89-53F0-4C6B-BE1F-ECDCC36E4369}" type="datetimeFigureOut">
              <a:rPr lang="en-US" smtClean="0"/>
              <a:t>11/14/2014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CF45CC4-83AE-48D2-B1A4-8F12137F328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AAD89-53F0-4C6B-BE1F-ECDCC36E4369}"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45CC4-83AE-48D2-B1A4-8F12137F32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AAD89-53F0-4C6B-BE1F-ECDCC36E4369}"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CF45CC4-83AE-48D2-B1A4-8F12137F32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DAAD89-53F0-4C6B-BE1F-ECDCC36E4369}" type="datetimeFigureOut">
              <a:rPr lang="en-US" smtClean="0"/>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45CC4-83AE-48D2-B1A4-8F12137F328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39DAAD89-53F0-4C6B-BE1F-ECDCC36E4369}" type="datetimeFigureOut">
              <a:rPr lang="en-US" smtClean="0"/>
              <a:t>11/14/2014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CF45CC4-83AE-48D2-B1A4-8F12137F328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DAAD89-53F0-4C6B-BE1F-ECDCC36E4369}"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45CC4-83AE-48D2-B1A4-8F12137F328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DAAD89-53F0-4C6B-BE1F-ECDCC36E4369}" type="datetimeFigureOut">
              <a:rPr lang="en-US" smtClean="0"/>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45CC4-83AE-48D2-B1A4-8F12137F328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DAAD89-53F0-4C6B-BE1F-ECDCC36E4369}" type="datetimeFigureOut">
              <a:rPr lang="en-US" smtClean="0"/>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45CC4-83AE-48D2-B1A4-8F12137F328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DAAD89-53F0-4C6B-BE1F-ECDCC36E4369}" type="datetimeFigureOut">
              <a:rPr lang="en-US" smtClean="0"/>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45CC4-83AE-48D2-B1A4-8F12137F32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AAD89-53F0-4C6B-BE1F-ECDCC36E4369}"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CF45CC4-83AE-48D2-B1A4-8F12137F328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AAD89-53F0-4C6B-BE1F-ECDCC36E4369}" type="datetimeFigureOut">
              <a:rPr lang="en-US" smtClean="0"/>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45CC4-83AE-48D2-B1A4-8F12137F328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9DAAD89-53F0-4C6B-BE1F-ECDCC36E4369}" type="datetimeFigureOut">
              <a:rPr lang="en-US" smtClean="0"/>
              <a:t>11/14/2014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CF45CC4-83AE-48D2-B1A4-8F12137F32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28600"/>
            <a:ext cx="1981200" cy="2286000"/>
          </a:xfrm>
        </p:spPr>
        <p:txBody>
          <a:bodyPr>
            <a:normAutofit/>
          </a:bodyPr>
          <a:lstStyle/>
          <a:p>
            <a:r>
              <a:rPr lang="en-US" sz="2800" dirty="0" smtClean="0"/>
              <a:t>MT3: The USA as a World Power</a:t>
            </a:r>
            <a:endParaRPr lang="en-US" sz="2800" dirty="0"/>
          </a:p>
        </p:txBody>
      </p:sp>
      <p:sp>
        <p:nvSpPr>
          <p:cNvPr id="2" name="Title 1"/>
          <p:cNvSpPr>
            <a:spLocks noGrp="1"/>
          </p:cNvSpPr>
          <p:nvPr>
            <p:ph type="title"/>
          </p:nvPr>
        </p:nvSpPr>
        <p:spPr>
          <a:xfrm>
            <a:off x="457200" y="2743200"/>
            <a:ext cx="6324600" cy="1828800"/>
          </a:xfrm>
        </p:spPr>
        <p:txBody>
          <a:bodyPr/>
          <a:lstStyle/>
          <a:p>
            <a:pPr algn="l"/>
            <a:r>
              <a:rPr lang="en-US" sz="2400" cap="none" dirty="0" smtClean="0"/>
              <a:t>Lt#3:</a:t>
            </a:r>
            <a:r>
              <a:rPr lang="en-US" sz="2400" b="1" cap="none" dirty="0" smtClean="0"/>
              <a:t> </a:t>
            </a:r>
            <a:r>
              <a:rPr lang="en-US" sz="2400" b="1" cap="none" dirty="0" smtClean="0"/>
              <a:t>Explain </a:t>
            </a:r>
            <a:r>
              <a:rPr lang="en-US" sz="2400" b="1" cap="none" dirty="0" smtClean="0">
                <a:solidFill>
                  <a:schemeClr val="accent2">
                    <a:lumMod val="40000"/>
                    <a:lumOff val="60000"/>
                  </a:schemeClr>
                </a:solidFill>
              </a:rPr>
              <a:t>Theodore Roosevelt’s Big Stick Diplomacy</a:t>
            </a:r>
            <a:r>
              <a:rPr lang="en-US" sz="2400" b="1" cap="none" dirty="0" smtClean="0"/>
              <a:t>, William Taft’s Dollar Diplomacy And </a:t>
            </a:r>
            <a:r>
              <a:rPr lang="en-US" sz="2400" b="1" cap="none" dirty="0" smtClean="0">
                <a:solidFill>
                  <a:schemeClr val="accent2">
                    <a:lumMod val="40000"/>
                    <a:lumOff val="60000"/>
                  </a:schemeClr>
                </a:solidFill>
              </a:rPr>
              <a:t>Woodrow Wilson’s Moral Diplomacy</a:t>
            </a:r>
            <a:r>
              <a:rPr lang="en-US" sz="2400" cap="none" dirty="0" smtClean="0">
                <a:solidFill>
                  <a:schemeClr val="accent2">
                    <a:lumMod val="40000"/>
                    <a:lumOff val="60000"/>
                  </a:schemeClr>
                </a:solidFill>
              </a:rPr>
              <a:t> </a:t>
            </a:r>
            <a:endParaRPr lang="en-US" sz="2400" cap="none" dirty="0">
              <a:solidFill>
                <a:schemeClr val="accent2">
                  <a:lumMod val="40000"/>
                  <a:lumOff val="60000"/>
                </a:schemeClr>
              </a:solidFill>
            </a:endParaRPr>
          </a:p>
        </p:txBody>
      </p:sp>
    </p:spTree>
    <p:extLst>
      <p:ext uri="{BB962C8B-B14F-4D97-AF65-F5344CB8AC3E}">
        <p14:creationId xmlns:p14="http://schemas.microsoft.com/office/powerpoint/2010/main" val="282684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Moral Diplomacy- </a:t>
            </a:r>
            <a:r>
              <a:rPr lang="en-US" sz="2000" dirty="0" smtClean="0"/>
              <a:t>was Wilson’s idea that the USA should only support countries with a </a:t>
            </a:r>
            <a:r>
              <a:rPr lang="en-US" sz="2000" u="sng" dirty="0" smtClean="0"/>
              <a:t>democratic governments</a:t>
            </a:r>
          </a:p>
          <a:p>
            <a:pPr lvl="1"/>
            <a:r>
              <a:rPr lang="en-US" sz="1600" dirty="0" smtClean="0"/>
              <a:t>Mexico’s revolution in 1911 put a dictator named Huerta into power = non democratic Gov.</a:t>
            </a:r>
          </a:p>
          <a:p>
            <a:pPr lvl="1"/>
            <a:r>
              <a:rPr lang="en-US" sz="1600" dirty="0" smtClean="0"/>
              <a:t>Wilson said the USA had a moral obligation to put a good Gov. into place</a:t>
            </a:r>
          </a:p>
          <a:p>
            <a:pPr lvl="1"/>
            <a:r>
              <a:rPr lang="en-US" sz="1600" dirty="0" smtClean="0"/>
              <a:t>The USA sends troops into Mexico, </a:t>
            </a:r>
            <a:r>
              <a:rPr lang="en-US" sz="1600" dirty="0" err="1" smtClean="0"/>
              <a:t>Pancho</a:t>
            </a:r>
            <a:r>
              <a:rPr lang="en-US" sz="1600" dirty="0" smtClean="0"/>
              <a:t> Villa attacks US cities and in the end nothing changes in Mexico. </a:t>
            </a:r>
          </a:p>
        </p:txBody>
      </p:sp>
      <p:sp>
        <p:nvSpPr>
          <p:cNvPr id="3" name="Content Placeholder 2"/>
          <p:cNvSpPr>
            <a:spLocks noGrp="1"/>
          </p:cNvSpPr>
          <p:nvPr>
            <p:ph sz="half" idx="2"/>
          </p:nvPr>
        </p:nvSpPr>
        <p:spPr/>
        <p:txBody>
          <a:bodyPr/>
          <a:lstStyle/>
          <a:p>
            <a:endParaRPr lang="en-US" dirty="0"/>
          </a:p>
        </p:txBody>
      </p:sp>
      <p:sp>
        <p:nvSpPr>
          <p:cNvPr id="4" name="Title 3"/>
          <p:cNvSpPr>
            <a:spLocks noGrp="1"/>
          </p:cNvSpPr>
          <p:nvPr>
            <p:ph type="title"/>
          </p:nvPr>
        </p:nvSpPr>
        <p:spPr/>
        <p:txBody>
          <a:bodyPr/>
          <a:lstStyle/>
          <a:p>
            <a:r>
              <a:rPr lang="en-US" dirty="0" smtClean="0"/>
              <a:t>Moral Diplomacy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54544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042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80">
                                          <p:stCondLst>
                                            <p:cond delay="0"/>
                                          </p:stCondLst>
                                        </p:cTn>
                                        <p:tgtEl>
                                          <p:spTgt spid="2">
                                            <p:txEl>
                                              <p:pRg st="0" end="0"/>
                                            </p:txEl>
                                          </p:spTgt>
                                        </p:tgtEl>
                                      </p:cBhvr>
                                    </p:animEffect>
                                    <p:anim calcmode="lin" valueType="num">
                                      <p:cBhvr>
                                        <p:cTn id="26"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0" end="0"/>
                                            </p:txEl>
                                          </p:spTgt>
                                        </p:tgtEl>
                                      </p:cBhvr>
                                      <p:to x="100000" y="60000"/>
                                    </p:animScale>
                                    <p:animScale>
                                      <p:cBhvr>
                                        <p:cTn id="32" dur="166" decel="50000">
                                          <p:stCondLst>
                                            <p:cond delay="676"/>
                                          </p:stCondLst>
                                        </p:cTn>
                                        <p:tgtEl>
                                          <p:spTgt spid="2">
                                            <p:txEl>
                                              <p:pRg st="0" end="0"/>
                                            </p:txEl>
                                          </p:spTgt>
                                        </p:tgtEl>
                                      </p:cBhvr>
                                      <p:to x="100000" y="100000"/>
                                    </p:animScale>
                                    <p:animScale>
                                      <p:cBhvr>
                                        <p:cTn id="33" dur="26">
                                          <p:stCondLst>
                                            <p:cond delay="1312"/>
                                          </p:stCondLst>
                                        </p:cTn>
                                        <p:tgtEl>
                                          <p:spTgt spid="2">
                                            <p:txEl>
                                              <p:pRg st="0" end="0"/>
                                            </p:txEl>
                                          </p:spTgt>
                                        </p:tgtEl>
                                      </p:cBhvr>
                                      <p:to x="100000" y="80000"/>
                                    </p:animScale>
                                    <p:animScale>
                                      <p:cBhvr>
                                        <p:cTn id="34" dur="166" decel="50000">
                                          <p:stCondLst>
                                            <p:cond delay="1338"/>
                                          </p:stCondLst>
                                        </p:cTn>
                                        <p:tgtEl>
                                          <p:spTgt spid="2">
                                            <p:txEl>
                                              <p:pRg st="0" end="0"/>
                                            </p:txEl>
                                          </p:spTgt>
                                        </p:tgtEl>
                                      </p:cBhvr>
                                      <p:to x="100000" y="100000"/>
                                    </p:animScale>
                                    <p:animScale>
                                      <p:cBhvr>
                                        <p:cTn id="35" dur="26">
                                          <p:stCondLst>
                                            <p:cond delay="1642"/>
                                          </p:stCondLst>
                                        </p:cTn>
                                        <p:tgtEl>
                                          <p:spTgt spid="2">
                                            <p:txEl>
                                              <p:pRg st="0" end="0"/>
                                            </p:txEl>
                                          </p:spTgt>
                                        </p:tgtEl>
                                      </p:cBhvr>
                                      <p:to x="100000" y="90000"/>
                                    </p:animScale>
                                    <p:animScale>
                                      <p:cBhvr>
                                        <p:cTn id="36" dur="166" decel="50000">
                                          <p:stCondLst>
                                            <p:cond delay="1668"/>
                                          </p:stCondLst>
                                        </p:cTn>
                                        <p:tgtEl>
                                          <p:spTgt spid="2">
                                            <p:txEl>
                                              <p:pRg st="0" end="0"/>
                                            </p:txEl>
                                          </p:spTgt>
                                        </p:tgtEl>
                                      </p:cBhvr>
                                      <p:to x="100000" y="100000"/>
                                    </p:animScale>
                                    <p:animScale>
                                      <p:cBhvr>
                                        <p:cTn id="37" dur="26">
                                          <p:stCondLst>
                                            <p:cond delay="1808"/>
                                          </p:stCondLst>
                                        </p:cTn>
                                        <p:tgtEl>
                                          <p:spTgt spid="2">
                                            <p:txEl>
                                              <p:pRg st="0" end="0"/>
                                            </p:txEl>
                                          </p:spTgt>
                                        </p:tgtEl>
                                      </p:cBhvr>
                                      <p:to x="100000" y="95000"/>
                                    </p:animScale>
                                    <p:animScale>
                                      <p:cBhvr>
                                        <p:cTn id="38" dur="166" decel="50000">
                                          <p:stCondLst>
                                            <p:cond delay="1834"/>
                                          </p:stCondLst>
                                        </p:cTn>
                                        <p:tgtEl>
                                          <p:spTgt spid="2">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Effect transition="in" filter="fade">
                                      <p:cBhvr>
                                        <p:cTn id="43" dur="1000"/>
                                        <p:tgtEl>
                                          <p:spTgt spid="2">
                                            <p:txEl>
                                              <p:pRg st="1" end="1"/>
                                            </p:txEl>
                                          </p:spTgt>
                                        </p:tgtEl>
                                      </p:cBhvr>
                                    </p:animEffect>
                                    <p:anim calcmode="lin" valueType="num">
                                      <p:cBhvr>
                                        <p:cTn id="4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circle(in)">
                                      <p:cBhvr>
                                        <p:cTn id="50" dur="2000"/>
                                        <p:tgtEl>
                                          <p:spTgt spid="102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fade">
                                      <p:cBhvr>
                                        <p:cTn id="55" dur="1000"/>
                                        <p:tgtEl>
                                          <p:spTgt spid="2">
                                            <p:txEl>
                                              <p:pRg st="2" end="2"/>
                                            </p:txEl>
                                          </p:spTgt>
                                        </p:tgtEl>
                                      </p:cBhvr>
                                    </p:animEffect>
                                    <p:anim calcmode="lin" valueType="num">
                                      <p:cBhvr>
                                        <p:cTn id="5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
                                            <p:txEl>
                                              <p:pRg st="3" end="3"/>
                                            </p:txEl>
                                          </p:spTgt>
                                        </p:tgtEl>
                                        <p:attrNameLst>
                                          <p:attrName>style.visibility</p:attrName>
                                        </p:attrNameLst>
                                      </p:cBhvr>
                                      <p:to>
                                        <p:strVal val="visible"/>
                                      </p:to>
                                    </p:set>
                                    <p:animEffect transition="in" filter="fade">
                                      <p:cBhvr>
                                        <p:cTn id="62" dur="1000"/>
                                        <p:tgtEl>
                                          <p:spTgt spid="2">
                                            <p:txEl>
                                              <p:pRg st="3" end="3"/>
                                            </p:txEl>
                                          </p:spTgt>
                                        </p:tgtEl>
                                      </p:cBhvr>
                                    </p:animEffect>
                                    <p:anim calcmode="lin" valueType="num">
                                      <p:cBhvr>
                                        <p:cTn id="6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What was moral diplomacy?</a:t>
            </a:r>
          </a:p>
          <a:p>
            <a:r>
              <a:rPr lang="en-US" dirty="0" smtClean="0"/>
              <a:t>Why did the USA get involved in Mexico issues? </a:t>
            </a:r>
          </a:p>
          <a:p>
            <a:r>
              <a:rPr lang="en-US" dirty="0" smtClean="0"/>
              <a:t>What happened when the USA tried to help Mexico put in a democratic government?</a:t>
            </a:r>
            <a:endParaRPr lang="en-US" dirty="0"/>
          </a:p>
          <a:p>
            <a:r>
              <a:rPr lang="en-US" dirty="0" smtClean="0"/>
              <a:t>Create a tree map of the three presidents and their ideas/beliefs </a:t>
            </a:r>
          </a:p>
          <a:p>
            <a:pPr marL="45720" indent="0">
              <a:buNone/>
            </a:pPr>
            <a:endParaRPr lang="en-US" dirty="0"/>
          </a:p>
        </p:txBody>
      </p:sp>
      <p:sp>
        <p:nvSpPr>
          <p:cNvPr id="5" name="Title 4"/>
          <p:cNvSpPr>
            <a:spLocks noGrp="1"/>
          </p:cNvSpPr>
          <p:nvPr>
            <p:ph type="title"/>
          </p:nvPr>
        </p:nvSpPr>
        <p:spPr/>
        <p:txBody>
          <a:bodyPr/>
          <a:lstStyle/>
          <a:p>
            <a:r>
              <a:rPr lang="en-US" dirty="0" smtClean="0"/>
              <a:t>Questions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34677571"/>
              </p:ext>
            </p:extLst>
          </p:nvPr>
        </p:nvGraphicFramePr>
        <p:xfrm>
          <a:off x="1371600" y="3962400"/>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4">
                  <a:txBody>
                    <a:bodyPr/>
                    <a:lstStyle/>
                    <a:p>
                      <a:r>
                        <a:rPr lang="en-US" dirty="0" smtClean="0"/>
                        <a:t>Three presidents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President name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Idea/belief</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Effect/action </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7177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30"/>
          </a:xfrm>
        </p:spPr>
        <p:txBody>
          <a:bodyPr>
            <a:normAutofit/>
          </a:bodyPr>
          <a:lstStyle/>
          <a:p>
            <a:r>
              <a:rPr lang="en-US" dirty="0" smtClean="0"/>
              <a:t>MT3 is about the USA becoming a world power</a:t>
            </a:r>
          </a:p>
          <a:p>
            <a:pPr lvl="1"/>
            <a:r>
              <a:rPr lang="en-US" sz="2000" dirty="0" smtClean="0"/>
              <a:t>They started by creating the open door policy with China </a:t>
            </a:r>
          </a:p>
          <a:p>
            <a:pPr lvl="2"/>
            <a:r>
              <a:rPr lang="en-US" sz="2000" dirty="0" smtClean="0"/>
              <a:t>The USA made the rest of the world listen and respect them when they stated that ALL nations could trade with China and that not one nation could control it. </a:t>
            </a:r>
          </a:p>
          <a:p>
            <a:pPr lvl="1"/>
            <a:r>
              <a:rPr lang="en-US" sz="2000" dirty="0" smtClean="0"/>
              <a:t>The next thing the USA did was build the canal in Panama</a:t>
            </a:r>
          </a:p>
          <a:p>
            <a:pPr lvl="2"/>
            <a:r>
              <a:rPr lang="en-US" sz="2000" dirty="0" smtClean="0"/>
              <a:t>This meant that if other nations wanted to us the canal they had to be on good terms with the USA. So if the USA did not want to let their ships through the canal the USA had the power to say no way!</a:t>
            </a:r>
          </a:p>
          <a:p>
            <a:pPr lvl="2"/>
            <a:r>
              <a:rPr lang="en-US" sz="2000" dirty="0" smtClean="0"/>
              <a:t>Nations had to respect the power of the USA</a:t>
            </a:r>
          </a:p>
          <a:p>
            <a:pPr lvl="1"/>
            <a:r>
              <a:rPr lang="en-US" sz="2000" dirty="0" smtClean="0"/>
              <a:t>In the following slides you will learn how the Presidents of the USA further got involved in world issues to  make the USA  a world pow</a:t>
            </a:r>
            <a:r>
              <a:rPr lang="en-US" sz="1700" dirty="0" smtClean="0"/>
              <a:t>er </a:t>
            </a:r>
            <a:endParaRPr lang="en-US" sz="1700" dirty="0"/>
          </a:p>
        </p:txBody>
      </p:sp>
      <p:sp>
        <p:nvSpPr>
          <p:cNvPr id="3" name="Title 2"/>
          <p:cNvSpPr>
            <a:spLocks noGrp="1"/>
          </p:cNvSpPr>
          <p:nvPr>
            <p:ph type="title"/>
          </p:nvPr>
        </p:nvSpPr>
        <p:spPr/>
        <p:txBody>
          <a:bodyPr/>
          <a:lstStyle/>
          <a:p>
            <a:r>
              <a:rPr lang="en-US" dirty="0" smtClean="0"/>
              <a:t>Review </a:t>
            </a:r>
            <a:endParaRPr lang="en-US" dirty="0"/>
          </a:p>
        </p:txBody>
      </p:sp>
    </p:spTree>
    <p:extLst>
      <p:ext uri="{BB962C8B-B14F-4D97-AF65-F5344CB8AC3E}">
        <p14:creationId xmlns:p14="http://schemas.microsoft.com/office/powerpoint/2010/main" val="388448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8590" y="1752600"/>
            <a:ext cx="4038600" cy="4834128"/>
          </a:xfrm>
        </p:spPr>
        <p:txBody>
          <a:bodyPr>
            <a:noAutofit/>
          </a:bodyPr>
          <a:lstStyle/>
          <a:p>
            <a:r>
              <a:rPr lang="en-US" sz="2400" dirty="0" smtClean="0"/>
              <a:t>Theodore Roosevelt was president from 1901 to 1908</a:t>
            </a:r>
          </a:p>
          <a:p>
            <a:pPr lvl="1"/>
            <a:r>
              <a:rPr lang="en-US" sz="2000" dirty="0" smtClean="0"/>
              <a:t>He believed that the </a:t>
            </a:r>
            <a:r>
              <a:rPr lang="en-US" sz="2000" b="1" dirty="0" smtClean="0">
                <a:solidFill>
                  <a:srgbClr val="C00000"/>
                </a:solidFill>
              </a:rPr>
              <a:t>threat</a:t>
            </a:r>
            <a:r>
              <a:rPr lang="en-US" sz="2000" dirty="0" smtClean="0"/>
              <a:t> of violence was more effective than actual violence</a:t>
            </a:r>
          </a:p>
          <a:p>
            <a:pPr lvl="1"/>
            <a:r>
              <a:rPr lang="en-US" sz="2000" dirty="0" smtClean="0"/>
              <a:t>He used an old African saying</a:t>
            </a:r>
            <a:r>
              <a:rPr lang="en-US" sz="2000" dirty="0" smtClean="0">
                <a:solidFill>
                  <a:srgbClr val="C00000"/>
                </a:solidFill>
              </a:rPr>
              <a:t>, “Speak softly but carry a big stick”</a:t>
            </a:r>
          </a:p>
          <a:p>
            <a:pPr lvl="1"/>
            <a:r>
              <a:rPr lang="en-US" sz="2000" dirty="0" smtClean="0"/>
              <a:t>He used this saying to steer the USA into becoming a world power</a:t>
            </a:r>
          </a:p>
        </p:txBody>
      </p:sp>
      <p:sp>
        <p:nvSpPr>
          <p:cNvPr id="4" name="Content Placeholder 3"/>
          <p:cNvSpPr>
            <a:spLocks noGrp="1"/>
          </p:cNvSpPr>
          <p:nvPr>
            <p:ph sz="half" idx="2"/>
          </p:nvPr>
        </p:nvSpPr>
        <p:spPr>
          <a:xfrm>
            <a:off x="4648200" y="1719072"/>
            <a:ext cx="4038600" cy="4681728"/>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He built up the USA navy and army to provide a threat</a:t>
            </a:r>
            <a:endParaRPr lang="en-US" dirty="0"/>
          </a:p>
        </p:txBody>
      </p:sp>
      <p:sp>
        <p:nvSpPr>
          <p:cNvPr id="2" name="Title 1"/>
          <p:cNvSpPr>
            <a:spLocks noGrp="1"/>
          </p:cNvSpPr>
          <p:nvPr>
            <p:ph type="title"/>
          </p:nvPr>
        </p:nvSpPr>
        <p:spPr/>
        <p:txBody>
          <a:bodyPr/>
          <a:lstStyle/>
          <a:p>
            <a:r>
              <a:rPr lang="en-US" dirty="0" smtClean="0"/>
              <a:t>Theodore Roosevelt: Big Stick Diplomacy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951" y="1524000"/>
            <a:ext cx="421969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442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828800"/>
            <a:ext cx="4038600" cy="4407408"/>
          </a:xfrm>
        </p:spPr>
        <p:txBody>
          <a:bodyPr>
            <a:normAutofit fontScale="92500" lnSpcReduction="20000"/>
          </a:bodyPr>
          <a:lstStyle/>
          <a:p>
            <a:r>
              <a:rPr lang="en-US" dirty="0"/>
              <a:t>Roosevelt </a:t>
            </a:r>
            <a:r>
              <a:rPr lang="en-US" dirty="0" smtClean="0"/>
              <a:t>main goal with his “Big </a:t>
            </a:r>
            <a:r>
              <a:rPr lang="en-US" dirty="0"/>
              <a:t>Stick </a:t>
            </a:r>
            <a:r>
              <a:rPr lang="en-US" dirty="0" smtClean="0"/>
              <a:t>Diplomacy” was to keep European </a:t>
            </a:r>
            <a:r>
              <a:rPr lang="en-US" dirty="0"/>
              <a:t>countries </a:t>
            </a:r>
            <a:r>
              <a:rPr lang="en-US" dirty="0" smtClean="0"/>
              <a:t>from </a:t>
            </a:r>
            <a:r>
              <a:rPr lang="en-US" u="sng" dirty="0" smtClean="0"/>
              <a:t>interfering </a:t>
            </a:r>
            <a:r>
              <a:rPr lang="en-US" u="sng" dirty="0"/>
              <a:t>with Latin </a:t>
            </a:r>
            <a:r>
              <a:rPr lang="en-US" u="sng" dirty="0" smtClean="0"/>
              <a:t>American</a:t>
            </a:r>
          </a:p>
          <a:p>
            <a:r>
              <a:rPr lang="en-US" dirty="0" smtClean="0"/>
              <a:t>Roosevelt wrote a speech called the “</a:t>
            </a:r>
            <a:r>
              <a:rPr lang="en-US" u="sng" dirty="0" smtClean="0">
                <a:solidFill>
                  <a:srgbClr val="C00000"/>
                </a:solidFill>
              </a:rPr>
              <a:t>Roosevelt Corollary</a:t>
            </a:r>
            <a:r>
              <a:rPr lang="en-US" dirty="0" smtClean="0"/>
              <a:t>”</a:t>
            </a:r>
          </a:p>
          <a:p>
            <a:pPr lvl="1"/>
            <a:r>
              <a:rPr lang="en-US" dirty="0" smtClean="0"/>
              <a:t>He said that he would use </a:t>
            </a:r>
            <a:r>
              <a:rPr lang="en-US" u="sng" dirty="0" smtClean="0"/>
              <a:t>force</a:t>
            </a:r>
            <a:r>
              <a:rPr lang="en-US" dirty="0" smtClean="0"/>
              <a:t> to keep Europe out of the “Americas”</a:t>
            </a:r>
            <a:endParaRPr lang="en-US" dirty="0"/>
          </a:p>
          <a:p>
            <a:endParaRPr lang="en-US" dirty="0"/>
          </a:p>
        </p:txBody>
      </p:sp>
      <p:sp>
        <p:nvSpPr>
          <p:cNvPr id="4" name="Title 3"/>
          <p:cNvSpPr>
            <a:spLocks noGrp="1"/>
          </p:cNvSpPr>
          <p:nvPr>
            <p:ph type="title"/>
          </p:nvPr>
        </p:nvSpPr>
        <p:spPr/>
        <p:txBody>
          <a:bodyPr/>
          <a:lstStyle/>
          <a:p>
            <a:r>
              <a:rPr lang="en-US" dirty="0"/>
              <a:t>Theodore Roosevelt: Big Stick Diplomacy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382" y="1828800"/>
            <a:ext cx="43434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72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Questions</a:t>
            </a:r>
          </a:p>
          <a:p>
            <a:r>
              <a:rPr lang="en-US" dirty="0" smtClean="0"/>
              <a:t>What is the idea o f “carry a big stick”?</a:t>
            </a:r>
          </a:p>
          <a:p>
            <a:r>
              <a:rPr lang="en-US" dirty="0" smtClean="0"/>
              <a:t>What was the Roosevelt corollary?</a:t>
            </a:r>
          </a:p>
          <a:p>
            <a:r>
              <a:rPr lang="en-US" dirty="0" smtClean="0"/>
              <a:t>What do the images to the right represent? </a:t>
            </a:r>
          </a:p>
        </p:txBody>
      </p:sp>
      <p:sp>
        <p:nvSpPr>
          <p:cNvPr id="3" name="Content Placeholder 2"/>
          <p:cNvSpPr>
            <a:spLocks noGrp="1"/>
          </p:cNvSpPr>
          <p:nvPr>
            <p:ph sz="half" idx="2"/>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874" y="304800"/>
            <a:ext cx="424947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607" y="3657600"/>
            <a:ext cx="2619375" cy="28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69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r>
              <a:rPr lang="en-US" dirty="0" smtClean="0"/>
              <a:t>President from 1909 to 1912</a:t>
            </a:r>
          </a:p>
          <a:p>
            <a:pPr lvl="1"/>
            <a:r>
              <a:rPr lang="en-US" dirty="0" smtClean="0"/>
              <a:t>He believed in “</a:t>
            </a:r>
            <a:r>
              <a:rPr lang="en-US" dirty="0" smtClean="0">
                <a:solidFill>
                  <a:srgbClr val="FF0000"/>
                </a:solidFill>
              </a:rPr>
              <a:t>substituting bullets for dollars”</a:t>
            </a:r>
          </a:p>
          <a:p>
            <a:pPr lvl="1"/>
            <a:r>
              <a:rPr lang="en-US" dirty="0" smtClean="0"/>
              <a:t>He wanted to protect US investments in Latin America</a:t>
            </a:r>
          </a:p>
          <a:p>
            <a:pPr lvl="2"/>
            <a:r>
              <a:rPr lang="en-US" dirty="0" smtClean="0"/>
              <a:t>Bananas, sugar, coffee</a:t>
            </a:r>
          </a:p>
          <a:p>
            <a:pPr lvl="1"/>
            <a:r>
              <a:rPr lang="en-US" dirty="0" smtClean="0"/>
              <a:t>He believed if he invested money in Latin American countries he could </a:t>
            </a:r>
          </a:p>
          <a:p>
            <a:pPr lvl="2"/>
            <a:r>
              <a:rPr lang="en-US" dirty="0" smtClean="0"/>
              <a:t>help them</a:t>
            </a:r>
            <a:r>
              <a:rPr lang="en-US" dirty="0"/>
              <a:t> </a:t>
            </a:r>
            <a:r>
              <a:rPr lang="en-US" dirty="0" smtClean="0"/>
              <a:t>financially </a:t>
            </a:r>
          </a:p>
          <a:p>
            <a:pPr lvl="2"/>
            <a:r>
              <a:rPr lang="en-US" dirty="0" smtClean="0"/>
              <a:t>keep Europe out of the area </a:t>
            </a:r>
            <a:endParaRPr lang="en-US" dirty="0"/>
          </a:p>
          <a:p>
            <a:pPr lvl="2"/>
            <a:r>
              <a:rPr lang="en-US" dirty="0" smtClean="0"/>
              <a:t>protect Americans' investments. </a:t>
            </a:r>
            <a:endParaRPr lang="en-US" dirty="0"/>
          </a:p>
        </p:txBody>
      </p:sp>
      <p:sp>
        <p:nvSpPr>
          <p:cNvPr id="4" name="Title 3"/>
          <p:cNvSpPr>
            <a:spLocks noGrp="1"/>
          </p:cNvSpPr>
          <p:nvPr>
            <p:ph type="title"/>
          </p:nvPr>
        </p:nvSpPr>
        <p:spPr/>
        <p:txBody>
          <a:bodyPr/>
          <a:lstStyle/>
          <a:p>
            <a:r>
              <a:rPr lang="en-US" dirty="0" smtClean="0"/>
              <a:t>William Howard Taft: </a:t>
            </a:r>
            <a:br>
              <a:rPr lang="en-US" dirty="0" smtClean="0"/>
            </a:br>
            <a:r>
              <a:rPr lang="en-US" dirty="0" smtClean="0"/>
              <a:t>$Dollar Diplomacy$ </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607152"/>
            <a:ext cx="4038600" cy="263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209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circle(in)">
                                      <p:cBhvr>
                                        <p:cTn id="23" dur="20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down)">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additive="base">
                                        <p:cTn id="5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Taft’s idea was to loan money to Latin American nations</a:t>
            </a:r>
          </a:p>
          <a:p>
            <a:pPr lvl="1"/>
            <a:r>
              <a:rPr lang="en-US" dirty="0" smtClean="0"/>
              <a:t>He thought this would help the Latin American countries improve</a:t>
            </a:r>
          </a:p>
          <a:p>
            <a:pPr lvl="2"/>
            <a:r>
              <a:rPr lang="en-US" dirty="0" smtClean="0"/>
              <a:t>What really happened was the Latin American countries never really improved </a:t>
            </a:r>
            <a:endParaRPr lang="en-US" dirty="0"/>
          </a:p>
        </p:txBody>
      </p:sp>
      <p:sp>
        <p:nvSpPr>
          <p:cNvPr id="3" name="Content Placeholder 2"/>
          <p:cNvSpPr>
            <a:spLocks noGrp="1"/>
          </p:cNvSpPr>
          <p:nvPr>
            <p:ph sz="half" idx="2"/>
          </p:nvPr>
        </p:nvSpPr>
        <p:spPr/>
        <p:txBody>
          <a:bodyPr/>
          <a:lstStyle/>
          <a:p>
            <a:endParaRPr lang="en-US" dirty="0"/>
          </a:p>
        </p:txBody>
      </p:sp>
      <p:sp>
        <p:nvSpPr>
          <p:cNvPr id="4" name="Title 3"/>
          <p:cNvSpPr>
            <a:spLocks noGrp="1"/>
          </p:cNvSpPr>
          <p:nvPr>
            <p:ph type="title"/>
          </p:nvPr>
        </p:nvSpPr>
        <p:spPr/>
        <p:txBody>
          <a:bodyPr/>
          <a:lstStyle/>
          <a:p>
            <a:r>
              <a:rPr lang="en-US" dirty="0">
                <a:solidFill>
                  <a:prstClr val="white"/>
                </a:solidFill>
              </a:rPr>
              <a:t>William Howard Taft: </a:t>
            </a:r>
            <a:br>
              <a:rPr lang="en-US" dirty="0">
                <a:solidFill>
                  <a:prstClr val="white"/>
                </a:solidFill>
              </a:rPr>
            </a:br>
            <a:r>
              <a:rPr lang="en-US" dirty="0">
                <a:solidFill>
                  <a:prstClr val="white"/>
                </a:solidFill>
              </a:rPr>
              <a:t>$Dollar Diplomacy$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76600"/>
            <a:ext cx="3715168" cy="153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772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What was William Taft's belief?</a:t>
            </a:r>
          </a:p>
          <a:p>
            <a:r>
              <a:rPr lang="en-US" dirty="0" smtClean="0"/>
              <a:t>What happened after the USA gave money to the Latin American nations?</a:t>
            </a:r>
            <a:endParaRPr lang="en-US" dirty="0"/>
          </a:p>
        </p:txBody>
      </p:sp>
      <p:sp>
        <p:nvSpPr>
          <p:cNvPr id="4" name="Title 3"/>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152059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President from 1913 to 1921</a:t>
            </a:r>
          </a:p>
          <a:p>
            <a:pPr lvl="1"/>
            <a:r>
              <a:rPr lang="en-US" dirty="0" smtClean="0"/>
              <a:t>He did not agree with Taft’s dollar diplomacy</a:t>
            </a:r>
          </a:p>
          <a:p>
            <a:pPr lvl="1"/>
            <a:r>
              <a:rPr lang="en-US" dirty="0" smtClean="0"/>
              <a:t>He </a:t>
            </a:r>
            <a:r>
              <a:rPr lang="en-US" dirty="0" smtClean="0"/>
              <a:t>only wanted to support countries that had </a:t>
            </a:r>
            <a:r>
              <a:rPr lang="en-US" u="sng" dirty="0" smtClean="0">
                <a:solidFill>
                  <a:srgbClr val="FF0000"/>
                </a:solidFill>
              </a:rPr>
              <a:t>democratic governments</a:t>
            </a:r>
            <a:endParaRPr lang="en-US" u="sng" dirty="0">
              <a:solidFill>
                <a:srgbClr val="FF0000"/>
              </a:solidFill>
            </a:endParaRPr>
          </a:p>
        </p:txBody>
      </p:sp>
      <p:sp>
        <p:nvSpPr>
          <p:cNvPr id="3" name="Content Placeholder 2"/>
          <p:cNvSpPr>
            <a:spLocks noGrp="1"/>
          </p:cNvSpPr>
          <p:nvPr>
            <p:ph sz="half" idx="2"/>
          </p:nvPr>
        </p:nvSpPr>
        <p:spPr/>
        <p:txBody>
          <a:bodyPr/>
          <a:lstStyle/>
          <a:p>
            <a:pPr marL="45720" indent="0">
              <a:buNone/>
            </a:pPr>
            <a:endParaRPr lang="en-US" dirty="0"/>
          </a:p>
        </p:txBody>
      </p:sp>
      <p:sp>
        <p:nvSpPr>
          <p:cNvPr id="4" name="Title 3"/>
          <p:cNvSpPr>
            <a:spLocks noGrp="1"/>
          </p:cNvSpPr>
          <p:nvPr>
            <p:ph type="title"/>
          </p:nvPr>
        </p:nvSpPr>
        <p:spPr/>
        <p:txBody>
          <a:bodyPr/>
          <a:lstStyle/>
          <a:p>
            <a:r>
              <a:rPr lang="en-US" dirty="0" smtClean="0"/>
              <a:t>Woodrow Wilson: </a:t>
            </a:r>
            <a:br>
              <a:rPr lang="en-US" dirty="0" smtClean="0"/>
            </a:br>
            <a:r>
              <a:rPr lang="en-US" u="sng" dirty="0" smtClean="0"/>
              <a:t>Moral Diplomacy </a:t>
            </a:r>
            <a:endParaRPr lang="en-US"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353937" cy="335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072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2)">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370</TotalTime>
  <Words>576</Words>
  <Application>Microsoft Office PowerPoint</Application>
  <PresentationFormat>On-screen Show (4:3)</PresentationFormat>
  <Paragraphs>65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Grid</vt:lpstr>
      <vt:lpstr>Lt#3: Explain Theodore Roosevelt’s Big Stick Diplomacy, William Taft’s Dollar Diplomacy And Woodrow Wilson’s Moral Diplomacy </vt:lpstr>
      <vt:lpstr>Review </vt:lpstr>
      <vt:lpstr>Theodore Roosevelt: Big Stick Diplomacy</vt:lpstr>
      <vt:lpstr>Theodore Roosevelt: Big Stick Diplomacy</vt:lpstr>
      <vt:lpstr>PowerPoint Presentation</vt:lpstr>
      <vt:lpstr>William Howard Taft:  $Dollar Diplomacy$ </vt:lpstr>
      <vt:lpstr>William Howard Taft:  $Dollar Diplomacy$ </vt:lpstr>
      <vt:lpstr>Questions </vt:lpstr>
      <vt:lpstr>Woodrow Wilson:  Moral Diplomacy </vt:lpstr>
      <vt:lpstr>Moral Diplomacy</vt:lpstr>
      <vt:lpstr>Questions</vt:lpstr>
    </vt:vector>
  </TitlesOfParts>
  <Company>Lindsay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Lt#4: Explain Theodore Roosevelt’s Big Stick Diplomacy, William Taft’s Dollar Diplomacy And Woodrow Wilson’s Moral Diplomacy</dc:title>
  <dc:creator>Christina Torres</dc:creator>
  <cp:lastModifiedBy>Christina Torres</cp:lastModifiedBy>
  <cp:revision>29</cp:revision>
  <dcterms:created xsi:type="dcterms:W3CDTF">2012-10-23T22:33:12Z</dcterms:created>
  <dcterms:modified xsi:type="dcterms:W3CDTF">2014-11-14T19:12:40Z</dcterms:modified>
</cp:coreProperties>
</file>